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2" r:id="rId4"/>
    <p:sldId id="263" r:id="rId5"/>
    <p:sldId id="264" r:id="rId6"/>
    <p:sldId id="265" r:id="rId7"/>
    <p:sldId id="266" r:id="rId8"/>
    <p:sldId id="267" r:id="rId9"/>
    <p:sldId id="268" r:id="rId10"/>
    <p:sldId id="269" r:id="rId11"/>
    <p:sldId id="280" r:id="rId12"/>
    <p:sldId id="270" r:id="rId13"/>
    <p:sldId id="279" r:id="rId14"/>
    <p:sldId id="278" r:id="rId15"/>
    <p:sldId id="271" r:id="rId16"/>
    <p:sldId id="272" r:id="rId17"/>
    <p:sldId id="277" r:id="rId18"/>
    <p:sldId id="273" r:id="rId19"/>
    <p:sldId id="275" r:id="rId20"/>
    <p:sldId id="276" r:id="rId21"/>
    <p:sldId id="274" r:id="rId22"/>
    <p:sldId id="261"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664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0CBE839C-F932-4633-8C6F-83D6C8D024EC}" type="datetimeFigureOut">
              <a:rPr lang="en-US" smtClean="0"/>
              <a:t>6/5/2021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77942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124614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0767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269179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3274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788572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507320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363025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2915157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6/5/2021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405482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BE839C-F932-4633-8C6F-83D6C8D024EC}" type="datetimeFigureOut">
              <a:rPr lang="en-US" smtClean="0"/>
              <a:t>6/5/2021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43260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BE839C-F932-4633-8C6F-83D6C8D024EC}" type="datetimeFigureOut">
              <a:rPr lang="en-US" smtClean="0"/>
              <a:t>6/5/2021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178631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BE839C-F932-4633-8C6F-83D6C8D024EC}" type="datetimeFigureOut">
              <a:rPr lang="en-US" smtClean="0"/>
              <a:t>6/5/2021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82730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E839C-F932-4633-8C6F-83D6C8D024EC}" type="datetimeFigureOut">
              <a:rPr lang="en-US" smtClean="0"/>
              <a:t>6/5/2021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921268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BE839C-F932-4633-8C6F-83D6C8D024EC}" type="datetimeFigureOut">
              <a:rPr lang="en-US" smtClean="0"/>
              <a:t>6/5/2021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191707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BE839C-F932-4633-8C6F-83D6C8D024EC}" type="datetimeFigureOut">
              <a:rPr lang="en-US" smtClean="0"/>
              <a:t>6/5/2021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423494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0CBE839C-F932-4633-8C6F-83D6C8D024EC}" type="datetimeFigureOut">
              <a:rPr lang="en-US" smtClean="0"/>
              <a:t>6/5/2021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15FC21C-99EA-40C9-BCA0-0D3968036663}" type="slidenum">
              <a:rPr lang="en-US" smtClean="0"/>
              <a:t>‹#›</a:t>
            </a:fld>
            <a:endParaRPr lang="en-US"/>
          </a:p>
        </p:txBody>
      </p:sp>
    </p:spTree>
    <p:extLst>
      <p:ext uri="{BB962C8B-B14F-4D97-AF65-F5344CB8AC3E}">
        <p14:creationId xmlns:p14="http://schemas.microsoft.com/office/powerpoint/2010/main" val="22717524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github.com/bgaggainpali/bgaggainpali_DSC680"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hyperlink" Target="https://run.unl.pt/bitstream/10362/71584/1/TGI0223.pdf" TargetMode="External"/><Relationship Id="rId3" Type="http://schemas.openxmlformats.org/officeDocument/2006/relationships/slideLayout" Target="../slideLayouts/slideLayout7.xml"/><Relationship Id="rId7" Type="http://schemas.openxmlformats.org/officeDocument/2006/relationships/hyperlink" Target="https://www.qualtrics.com/blog/customer-churn-banking/"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jfin-swufe.springeropen.com/articles/10.1186/s40854-016-0029-6" TargetMode="External"/><Relationship Id="rId5" Type="http://schemas.openxmlformats.org/officeDocument/2006/relationships/hyperlink" Target="https://www.researchgate.net/publication/342424673_Prediction_of_Customer_Churn_in_Banking_Industry" TargetMode="External"/><Relationship Id="rId4" Type="http://schemas.openxmlformats.org/officeDocument/2006/relationships/hyperlink" Target="https://www.tigeranalytics.com/blog/addressing-customer-churn-in-banking/" TargetMode="Externa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hyperlink" Target="https://www.kaggle.com/adammaus/predicting-churn-for-bank-customers?select=Churn_Modelling.csv"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FFFDE7-289C-4571-AA2E-1F99D03859CF}"/>
              </a:ext>
            </a:extLst>
          </p:cNvPr>
          <p:cNvSpPr txBox="1"/>
          <p:nvPr/>
        </p:nvSpPr>
        <p:spPr>
          <a:xfrm>
            <a:off x="815925" y="5331656"/>
            <a:ext cx="5542671" cy="923330"/>
          </a:xfrm>
          <a:prstGeom prst="rect">
            <a:avLst/>
          </a:prstGeom>
          <a:noFill/>
        </p:spPr>
        <p:txBody>
          <a:bodyPr wrap="square" rtlCol="0">
            <a:spAutoFit/>
          </a:bodyPr>
          <a:lstStyle/>
          <a:p>
            <a:r>
              <a:rPr lang="en-US" dirty="0"/>
              <a:t>Bhargava Gaggainpali </a:t>
            </a:r>
          </a:p>
          <a:p>
            <a:r>
              <a:rPr lang="en-US" dirty="0"/>
              <a:t>DSC680 - Applied Data Science </a:t>
            </a:r>
          </a:p>
          <a:p>
            <a:r>
              <a:rPr lang="en-US" dirty="0" err="1">
                <a:hlinkClick r:id="rId4"/>
              </a:rPr>
              <a:t>bgaggainpali</a:t>
            </a:r>
            <a:r>
              <a:rPr lang="en-US" dirty="0">
                <a:hlinkClick r:id="rId4"/>
              </a:rPr>
              <a:t>/bgaggainpali_DSC680 · GitHub</a:t>
            </a:r>
            <a:endParaRPr lang="en-US" dirty="0"/>
          </a:p>
        </p:txBody>
      </p:sp>
      <p:sp>
        <p:nvSpPr>
          <p:cNvPr id="8" name="TextBox 7">
            <a:extLst>
              <a:ext uri="{FF2B5EF4-FFF2-40B4-BE49-F238E27FC236}">
                <a16:creationId xmlns:a16="http://schemas.microsoft.com/office/drawing/2014/main" id="{8471A19B-6492-405F-A722-88F89C7142CC}"/>
              </a:ext>
            </a:extLst>
          </p:cNvPr>
          <p:cNvSpPr txBox="1"/>
          <p:nvPr/>
        </p:nvSpPr>
        <p:spPr>
          <a:xfrm>
            <a:off x="471267" y="610418"/>
            <a:ext cx="11249465" cy="830997"/>
          </a:xfrm>
          <a:prstGeom prst="rect">
            <a:avLst/>
          </a:prstGeom>
          <a:noFill/>
        </p:spPr>
        <p:txBody>
          <a:bodyPr wrap="square" rtlCol="0">
            <a:spAutoFit/>
          </a:bodyPr>
          <a:lstStyle/>
          <a:p>
            <a:r>
              <a:rPr lang="en-US" sz="4800" b="1" dirty="0"/>
              <a:t>Predicting Churn for Bank Customers</a:t>
            </a:r>
          </a:p>
        </p:txBody>
      </p:sp>
      <p:pic>
        <p:nvPicPr>
          <p:cNvPr id="5" name="Picture 4">
            <a:extLst>
              <a:ext uri="{FF2B5EF4-FFF2-40B4-BE49-F238E27FC236}">
                <a16:creationId xmlns:a16="http://schemas.microsoft.com/office/drawing/2014/main" id="{FC967A70-4FB4-4C66-A5F1-EBBB3DBDD1AE}"/>
              </a:ext>
            </a:extLst>
          </p:cNvPr>
          <p:cNvPicPr>
            <a:picLocks noChangeAspect="1"/>
          </p:cNvPicPr>
          <p:nvPr/>
        </p:nvPicPr>
        <p:blipFill>
          <a:blip r:embed="rId5"/>
          <a:stretch>
            <a:fillRect/>
          </a:stretch>
        </p:blipFill>
        <p:spPr>
          <a:xfrm>
            <a:off x="3505200" y="1809750"/>
            <a:ext cx="5181600" cy="3238500"/>
          </a:xfrm>
          <a:prstGeom prst="rect">
            <a:avLst/>
          </a:prstGeom>
        </p:spPr>
      </p:pic>
      <p:pic>
        <p:nvPicPr>
          <p:cNvPr id="9" name="Audio 8">
            <a:hlinkClick r:id="" action="ppaction://media"/>
            <a:extLst>
              <a:ext uri="{FF2B5EF4-FFF2-40B4-BE49-F238E27FC236}">
                <a16:creationId xmlns:a16="http://schemas.microsoft.com/office/drawing/2014/main" id="{A229704B-CF8C-434B-AD82-A68F7DE2F5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09938573"/>
      </p:ext>
    </p:extLst>
  </p:cSld>
  <p:clrMapOvr>
    <a:masterClrMapping/>
  </p:clrMapOvr>
  <mc:AlternateContent xmlns:mc="http://schemas.openxmlformats.org/markup-compatibility/2006">
    <mc:Choice xmlns:p14="http://schemas.microsoft.com/office/powerpoint/2010/main" Requires="p14">
      <p:transition spd="slow" p14:dur="2000" advTm="16519"/>
    </mc:Choice>
    <mc:Fallback>
      <p:transition spd="slow" advTm="16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Plots 3</a:t>
            </a:r>
          </a:p>
        </p:txBody>
      </p:sp>
      <p:sp>
        <p:nvSpPr>
          <p:cNvPr id="5" name="TextBox 4">
            <a:extLst>
              <a:ext uri="{FF2B5EF4-FFF2-40B4-BE49-F238E27FC236}">
                <a16:creationId xmlns:a16="http://schemas.microsoft.com/office/drawing/2014/main" id="{17F00499-E406-4075-A914-3C2B4B761019}"/>
              </a:ext>
            </a:extLst>
          </p:cNvPr>
          <p:cNvSpPr txBox="1"/>
          <p:nvPr/>
        </p:nvSpPr>
        <p:spPr>
          <a:xfrm>
            <a:off x="1151206" y="1477103"/>
            <a:ext cx="4743158" cy="646331"/>
          </a:xfrm>
          <a:prstGeom prst="rect">
            <a:avLst/>
          </a:prstGeom>
          <a:noFill/>
        </p:spPr>
        <p:txBody>
          <a:bodyPr wrap="square" rtlCol="0">
            <a:spAutoFit/>
          </a:bodyPr>
          <a:lstStyle/>
          <a:p>
            <a:r>
              <a:rPr lang="en-US" dirty="0"/>
              <a:t>Built Correlation Heatmap and target variable Pie Plot.</a:t>
            </a:r>
          </a:p>
        </p:txBody>
      </p:sp>
      <p:pic>
        <p:nvPicPr>
          <p:cNvPr id="4" name="Picture 3">
            <a:extLst>
              <a:ext uri="{FF2B5EF4-FFF2-40B4-BE49-F238E27FC236}">
                <a16:creationId xmlns:a16="http://schemas.microsoft.com/office/drawing/2014/main" id="{B4370280-5C5B-467B-A988-1BBA38AB2DA6}"/>
              </a:ext>
            </a:extLst>
          </p:cNvPr>
          <p:cNvPicPr>
            <a:picLocks noChangeAspect="1"/>
          </p:cNvPicPr>
          <p:nvPr/>
        </p:nvPicPr>
        <p:blipFill>
          <a:blip r:embed="rId4"/>
          <a:stretch>
            <a:fillRect/>
          </a:stretch>
        </p:blipFill>
        <p:spPr>
          <a:xfrm>
            <a:off x="6095999" y="1586425"/>
            <a:ext cx="5667375" cy="4838700"/>
          </a:xfrm>
          <a:prstGeom prst="rect">
            <a:avLst/>
          </a:prstGeom>
        </p:spPr>
      </p:pic>
      <p:pic>
        <p:nvPicPr>
          <p:cNvPr id="10" name="Picture 9">
            <a:extLst>
              <a:ext uri="{FF2B5EF4-FFF2-40B4-BE49-F238E27FC236}">
                <a16:creationId xmlns:a16="http://schemas.microsoft.com/office/drawing/2014/main" id="{7609534D-DD22-4A5A-8BE8-682CAF2D66D5}"/>
              </a:ext>
            </a:extLst>
          </p:cNvPr>
          <p:cNvPicPr>
            <a:picLocks noChangeAspect="1"/>
          </p:cNvPicPr>
          <p:nvPr/>
        </p:nvPicPr>
        <p:blipFill>
          <a:blip r:embed="rId5"/>
          <a:stretch>
            <a:fillRect/>
          </a:stretch>
        </p:blipFill>
        <p:spPr>
          <a:xfrm>
            <a:off x="1151206" y="2253267"/>
            <a:ext cx="4449385" cy="4171858"/>
          </a:xfrm>
          <a:prstGeom prst="rect">
            <a:avLst/>
          </a:prstGeom>
        </p:spPr>
      </p:pic>
      <p:pic>
        <p:nvPicPr>
          <p:cNvPr id="3" name="Audio 2">
            <a:hlinkClick r:id="" action="ppaction://media"/>
            <a:extLst>
              <a:ext uri="{FF2B5EF4-FFF2-40B4-BE49-F238E27FC236}">
                <a16:creationId xmlns:a16="http://schemas.microsoft.com/office/drawing/2014/main" id="{A69099BD-236B-4D0D-A1C3-CCB5BDBF3E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0953050"/>
      </p:ext>
    </p:extLst>
  </p:cSld>
  <p:clrMapOvr>
    <a:masterClrMapping/>
  </p:clrMapOvr>
  <mc:AlternateContent xmlns:mc="http://schemas.openxmlformats.org/markup-compatibility/2006">
    <mc:Choice xmlns:p14="http://schemas.microsoft.com/office/powerpoint/2010/main" Requires="p14">
      <p:transition spd="slow" p14:dur="2000" advTm="31684"/>
    </mc:Choice>
    <mc:Fallback>
      <p:transition spd="slow" advTm="31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Observations</a:t>
            </a:r>
          </a:p>
        </p:txBody>
      </p:sp>
      <p:sp>
        <p:nvSpPr>
          <p:cNvPr id="6" name="TextBox 5">
            <a:extLst>
              <a:ext uri="{FF2B5EF4-FFF2-40B4-BE49-F238E27FC236}">
                <a16:creationId xmlns:a16="http://schemas.microsoft.com/office/drawing/2014/main" id="{E05D71DE-7C74-4086-B4A6-CDE3A5140CED}"/>
              </a:ext>
            </a:extLst>
          </p:cNvPr>
          <p:cNvSpPr txBox="1"/>
          <p:nvPr/>
        </p:nvSpPr>
        <p:spPr>
          <a:xfrm>
            <a:off x="1151205" y="1477103"/>
            <a:ext cx="10426505" cy="4524315"/>
          </a:xfrm>
          <a:prstGeom prst="rect">
            <a:avLst/>
          </a:prstGeom>
          <a:noFill/>
        </p:spPr>
        <p:txBody>
          <a:bodyPr wrap="square" rtlCol="0">
            <a:spAutoFit/>
          </a:bodyPr>
          <a:lstStyle/>
          <a:p>
            <a:pPr marL="342900" indent="-342900">
              <a:buFont typeface="+mj-lt"/>
              <a:buAutoNum type="arabicPeriod"/>
            </a:pPr>
            <a:r>
              <a:rPr lang="en-US" dirty="0"/>
              <a:t>Majority of the data is from persons from France. However, the proportion of churned customers is with inversely related to the population of customers alluding to the bank.</a:t>
            </a:r>
          </a:p>
          <a:p>
            <a:pPr marL="342900" indent="-342900">
              <a:buFont typeface="+mj-lt"/>
              <a:buAutoNum type="arabicPeriod"/>
            </a:pPr>
            <a:r>
              <a:rPr lang="en-US" dirty="0"/>
              <a:t>The proportion of female customers churning is also greater than that of male customers</a:t>
            </a:r>
          </a:p>
          <a:p>
            <a:pPr marL="342900" indent="-342900">
              <a:buFont typeface="+mj-lt"/>
              <a:buAutoNum type="arabicPeriod"/>
            </a:pPr>
            <a:r>
              <a:rPr lang="en-US" dirty="0"/>
              <a:t>Majority of the customers that churned are those with credit cards.</a:t>
            </a:r>
          </a:p>
          <a:p>
            <a:pPr marL="342900" indent="-342900">
              <a:buFont typeface="+mj-lt"/>
              <a:buAutoNum type="arabicPeriod"/>
            </a:pPr>
            <a:r>
              <a:rPr lang="en-US" dirty="0"/>
              <a:t>Inactive members have a greater churn. </a:t>
            </a:r>
          </a:p>
          <a:p>
            <a:pPr marL="342900" indent="-342900">
              <a:buFont typeface="+mj-lt"/>
              <a:buAutoNum type="arabicPeriod"/>
            </a:pPr>
            <a:r>
              <a:rPr lang="en-US" dirty="0"/>
              <a:t>There is no significant difference in the credit score distribution between retained and churned customers.</a:t>
            </a:r>
          </a:p>
          <a:p>
            <a:pPr marL="342900" indent="-342900">
              <a:buFont typeface="+mj-lt"/>
              <a:buAutoNum type="arabicPeriod"/>
            </a:pPr>
            <a:r>
              <a:rPr lang="en-US" dirty="0"/>
              <a:t>The older customers are churning at more than the younger ones alluding to a difference in service preference in the age categories. </a:t>
            </a:r>
          </a:p>
          <a:p>
            <a:pPr marL="342900" indent="-342900">
              <a:buFont typeface="+mj-lt"/>
              <a:buAutoNum type="arabicPeriod"/>
            </a:pPr>
            <a:r>
              <a:rPr lang="en-US" dirty="0"/>
              <a:t>With regard to the tenure, the clients on either extreme end (spent little time with the bank or a lot of time with the bank) are more likely to churn compared to those that are of average tenure.</a:t>
            </a:r>
          </a:p>
          <a:p>
            <a:pPr marL="342900" indent="-342900">
              <a:buFont typeface="+mj-lt"/>
              <a:buAutoNum type="arabicPeriod"/>
            </a:pPr>
            <a:r>
              <a:rPr lang="en-US" dirty="0"/>
              <a:t>Bank is losing customers with significant bank balances which is likely to hit their available capital for lending.</a:t>
            </a:r>
          </a:p>
          <a:p>
            <a:pPr marL="342900" indent="-342900">
              <a:buFont typeface="+mj-lt"/>
              <a:buAutoNum type="arabicPeriod"/>
            </a:pPr>
            <a:r>
              <a:rPr lang="en-US" dirty="0"/>
              <a:t>Neither the product nor the salary has a significant effect on the likelihood to churn.</a:t>
            </a:r>
          </a:p>
          <a:p>
            <a:pPr marL="342900" indent="-342900">
              <a:buFont typeface="+mj-lt"/>
              <a:buAutoNum type="arabicPeriod"/>
            </a:pPr>
            <a:endParaRPr lang="en-US" dirty="0"/>
          </a:p>
        </p:txBody>
      </p:sp>
      <p:pic>
        <p:nvPicPr>
          <p:cNvPr id="3" name="Audio 2">
            <a:hlinkClick r:id="" action="ppaction://media"/>
            <a:extLst>
              <a:ext uri="{FF2B5EF4-FFF2-40B4-BE49-F238E27FC236}">
                <a16:creationId xmlns:a16="http://schemas.microsoft.com/office/drawing/2014/main" id="{A4F41840-552E-4B03-9AA7-F96CBE6723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31609471"/>
      </p:ext>
    </p:extLst>
  </p:cSld>
  <p:clrMapOvr>
    <a:masterClrMapping/>
  </p:clrMapOvr>
  <mc:AlternateContent xmlns:mc="http://schemas.openxmlformats.org/markup-compatibility/2006">
    <mc:Choice xmlns:p14="http://schemas.microsoft.com/office/powerpoint/2010/main" Requires="p14">
      <p:transition spd="slow" p14:dur="2000" advTm="53462"/>
    </mc:Choice>
    <mc:Fallback>
      <p:transition spd="slow" advTm="5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Scaling the Numeric Data</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Applied </a:t>
            </a:r>
            <a:r>
              <a:rPr lang="en-US" dirty="0" err="1"/>
              <a:t>MinMax</a:t>
            </a:r>
            <a:r>
              <a:rPr lang="en-US" dirty="0"/>
              <a:t> Scaler to scale the numeric data variables.</a:t>
            </a:r>
          </a:p>
        </p:txBody>
      </p:sp>
      <p:pic>
        <p:nvPicPr>
          <p:cNvPr id="6" name="Picture 5">
            <a:extLst>
              <a:ext uri="{FF2B5EF4-FFF2-40B4-BE49-F238E27FC236}">
                <a16:creationId xmlns:a16="http://schemas.microsoft.com/office/drawing/2014/main" id="{99E360B7-BA00-4144-99F0-277BBF5267F7}"/>
              </a:ext>
            </a:extLst>
          </p:cNvPr>
          <p:cNvPicPr>
            <a:picLocks noChangeAspect="1"/>
          </p:cNvPicPr>
          <p:nvPr/>
        </p:nvPicPr>
        <p:blipFill>
          <a:blip r:embed="rId4"/>
          <a:stretch>
            <a:fillRect/>
          </a:stretch>
        </p:blipFill>
        <p:spPr>
          <a:xfrm>
            <a:off x="1151205" y="2445873"/>
            <a:ext cx="9999116" cy="1966253"/>
          </a:xfrm>
          <a:prstGeom prst="rect">
            <a:avLst/>
          </a:prstGeom>
        </p:spPr>
      </p:pic>
      <p:pic>
        <p:nvPicPr>
          <p:cNvPr id="3" name="Audio 2">
            <a:hlinkClick r:id="" action="ppaction://media"/>
            <a:extLst>
              <a:ext uri="{FF2B5EF4-FFF2-40B4-BE49-F238E27FC236}">
                <a16:creationId xmlns:a16="http://schemas.microsoft.com/office/drawing/2014/main" id="{A5A8369B-4892-492D-A1C9-5DB43F8697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95862701"/>
      </p:ext>
    </p:extLst>
  </p:cSld>
  <p:clrMapOvr>
    <a:masterClrMapping/>
  </p:clrMapOvr>
  <mc:AlternateContent xmlns:mc="http://schemas.openxmlformats.org/markup-compatibility/2006">
    <mc:Choice xmlns:p14="http://schemas.microsoft.com/office/powerpoint/2010/main" Requires="p14">
      <p:transition spd="slow" p14:dur="2000" advTm="12571"/>
    </mc:Choice>
    <mc:Fallback>
      <p:transition spd="slow" advTm="12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Categorical Data to Numeric</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Applied One Hot Encoding to convert Categorical data to Numerical data variables.</a:t>
            </a:r>
          </a:p>
        </p:txBody>
      </p:sp>
      <p:pic>
        <p:nvPicPr>
          <p:cNvPr id="7" name="Picture 6">
            <a:extLst>
              <a:ext uri="{FF2B5EF4-FFF2-40B4-BE49-F238E27FC236}">
                <a16:creationId xmlns:a16="http://schemas.microsoft.com/office/drawing/2014/main" id="{D7FB1A07-6057-4EC8-9F49-3BFFFBC7D20A}"/>
              </a:ext>
            </a:extLst>
          </p:cNvPr>
          <p:cNvPicPr>
            <a:picLocks noChangeAspect="1"/>
          </p:cNvPicPr>
          <p:nvPr/>
        </p:nvPicPr>
        <p:blipFill>
          <a:blip r:embed="rId4"/>
          <a:stretch>
            <a:fillRect/>
          </a:stretch>
        </p:blipFill>
        <p:spPr>
          <a:xfrm>
            <a:off x="2035926" y="2511814"/>
            <a:ext cx="8120145" cy="2373141"/>
          </a:xfrm>
          <a:prstGeom prst="rect">
            <a:avLst/>
          </a:prstGeom>
        </p:spPr>
      </p:pic>
      <p:pic>
        <p:nvPicPr>
          <p:cNvPr id="3" name="Audio 2">
            <a:hlinkClick r:id="" action="ppaction://media"/>
            <a:extLst>
              <a:ext uri="{FF2B5EF4-FFF2-40B4-BE49-F238E27FC236}">
                <a16:creationId xmlns:a16="http://schemas.microsoft.com/office/drawing/2014/main" id="{CF4B5273-A9B0-4039-97B8-0AB1BB60A0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34061805"/>
      </p:ext>
    </p:extLst>
  </p:cSld>
  <p:clrMapOvr>
    <a:masterClrMapping/>
  </p:clrMapOvr>
  <mc:AlternateContent xmlns:mc="http://schemas.openxmlformats.org/markup-compatibility/2006">
    <mc:Choice xmlns:p14="http://schemas.microsoft.com/office/powerpoint/2010/main" Requires="p14">
      <p:transition spd="slow" p14:dur="2000" advTm="12136"/>
    </mc:Choice>
    <mc:Fallback>
      <p:transition spd="slow" advTm="12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Dimensionality Reduction</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Applied PCA to reduce the number of Dimensions or Variables.</a:t>
            </a:r>
          </a:p>
        </p:txBody>
      </p:sp>
      <p:pic>
        <p:nvPicPr>
          <p:cNvPr id="7" name="Picture 6">
            <a:extLst>
              <a:ext uri="{FF2B5EF4-FFF2-40B4-BE49-F238E27FC236}">
                <a16:creationId xmlns:a16="http://schemas.microsoft.com/office/drawing/2014/main" id="{77C3BBF1-91EF-4F7D-8C1C-F1C39EC2EE60}"/>
              </a:ext>
            </a:extLst>
          </p:cNvPr>
          <p:cNvPicPr>
            <a:picLocks noChangeAspect="1"/>
          </p:cNvPicPr>
          <p:nvPr/>
        </p:nvPicPr>
        <p:blipFill>
          <a:blip r:embed="rId4"/>
          <a:stretch>
            <a:fillRect/>
          </a:stretch>
        </p:blipFill>
        <p:spPr>
          <a:xfrm>
            <a:off x="3264069" y="1991389"/>
            <a:ext cx="6200775" cy="4448175"/>
          </a:xfrm>
          <a:prstGeom prst="rect">
            <a:avLst/>
          </a:prstGeom>
        </p:spPr>
      </p:pic>
      <p:pic>
        <p:nvPicPr>
          <p:cNvPr id="3" name="Audio 2">
            <a:hlinkClick r:id="" action="ppaction://media"/>
            <a:extLst>
              <a:ext uri="{FF2B5EF4-FFF2-40B4-BE49-F238E27FC236}">
                <a16:creationId xmlns:a16="http://schemas.microsoft.com/office/drawing/2014/main" id="{45156518-53F5-4403-9D35-BCE487F195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2004997"/>
      </p:ext>
    </p:extLst>
  </p:cSld>
  <p:clrMapOvr>
    <a:masterClrMapping/>
  </p:clrMapOvr>
  <mc:AlternateContent xmlns:mc="http://schemas.openxmlformats.org/markup-compatibility/2006">
    <mc:Choice xmlns:p14="http://schemas.microsoft.com/office/powerpoint/2010/main" Requires="p14">
      <p:transition spd="slow" p14:dur="2000" advTm="18446"/>
    </mc:Choice>
    <mc:Fallback>
      <p:transition spd="slow" advTm="18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Separate Train and Test Data</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Split the available data in the ratio of 70:30 for training and testing the model. Also making sure to have both Churn and Not Churn data in both training and testing data sets.</a:t>
            </a:r>
          </a:p>
        </p:txBody>
      </p:sp>
      <p:pic>
        <p:nvPicPr>
          <p:cNvPr id="7" name="Picture 6">
            <a:extLst>
              <a:ext uri="{FF2B5EF4-FFF2-40B4-BE49-F238E27FC236}">
                <a16:creationId xmlns:a16="http://schemas.microsoft.com/office/drawing/2014/main" id="{83A24B22-3D5D-4463-A44A-FF87593DD605}"/>
              </a:ext>
            </a:extLst>
          </p:cNvPr>
          <p:cNvPicPr>
            <a:picLocks noChangeAspect="1"/>
          </p:cNvPicPr>
          <p:nvPr/>
        </p:nvPicPr>
        <p:blipFill>
          <a:blip r:embed="rId4"/>
          <a:stretch>
            <a:fillRect/>
          </a:stretch>
        </p:blipFill>
        <p:spPr>
          <a:xfrm>
            <a:off x="1973432" y="2656747"/>
            <a:ext cx="8782050" cy="2724150"/>
          </a:xfrm>
          <a:prstGeom prst="rect">
            <a:avLst/>
          </a:prstGeom>
        </p:spPr>
      </p:pic>
      <p:pic>
        <p:nvPicPr>
          <p:cNvPr id="3" name="Audio 2">
            <a:hlinkClick r:id="" action="ppaction://media"/>
            <a:extLst>
              <a:ext uri="{FF2B5EF4-FFF2-40B4-BE49-F238E27FC236}">
                <a16:creationId xmlns:a16="http://schemas.microsoft.com/office/drawing/2014/main" id="{32EEAF29-398A-4C91-AD1E-F5EEB572C0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72263715"/>
      </p:ext>
    </p:extLst>
  </p:cSld>
  <p:clrMapOvr>
    <a:masterClrMapping/>
  </p:clrMapOvr>
  <mc:AlternateContent xmlns:mc="http://schemas.openxmlformats.org/markup-compatibility/2006">
    <mc:Choice xmlns:p14="http://schemas.microsoft.com/office/powerpoint/2010/main" Requires="p14">
      <p:transition spd="slow" p14:dur="2000" advTm="15567"/>
    </mc:Choice>
    <mc:Fallback>
      <p:transition spd="slow" advTm="15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Predictive Models</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Predictive models build are built using ‘SVM’ &amp; ‘Logistic Regression’.</a:t>
            </a:r>
          </a:p>
        </p:txBody>
      </p:sp>
      <p:pic>
        <p:nvPicPr>
          <p:cNvPr id="5" name="Picture 4">
            <a:extLst>
              <a:ext uri="{FF2B5EF4-FFF2-40B4-BE49-F238E27FC236}">
                <a16:creationId xmlns:a16="http://schemas.microsoft.com/office/drawing/2014/main" id="{E00F3720-8E82-4F93-8EA1-14F8D02F1783}"/>
              </a:ext>
            </a:extLst>
          </p:cNvPr>
          <p:cNvPicPr>
            <a:picLocks noChangeAspect="1"/>
          </p:cNvPicPr>
          <p:nvPr/>
        </p:nvPicPr>
        <p:blipFill>
          <a:blip r:embed="rId4"/>
          <a:stretch>
            <a:fillRect/>
          </a:stretch>
        </p:blipFill>
        <p:spPr>
          <a:xfrm>
            <a:off x="5668034" y="4242248"/>
            <a:ext cx="6205098" cy="2397258"/>
          </a:xfrm>
          <a:prstGeom prst="rect">
            <a:avLst/>
          </a:prstGeom>
        </p:spPr>
      </p:pic>
      <p:pic>
        <p:nvPicPr>
          <p:cNvPr id="8" name="Picture 7">
            <a:extLst>
              <a:ext uri="{FF2B5EF4-FFF2-40B4-BE49-F238E27FC236}">
                <a16:creationId xmlns:a16="http://schemas.microsoft.com/office/drawing/2014/main" id="{945D3183-E17B-4CDA-A6DB-2A1AFCA9F6B4}"/>
              </a:ext>
            </a:extLst>
          </p:cNvPr>
          <p:cNvPicPr>
            <a:picLocks noChangeAspect="1"/>
          </p:cNvPicPr>
          <p:nvPr/>
        </p:nvPicPr>
        <p:blipFill>
          <a:blip r:embed="rId5"/>
          <a:stretch>
            <a:fillRect/>
          </a:stretch>
        </p:blipFill>
        <p:spPr>
          <a:xfrm>
            <a:off x="379388" y="1828800"/>
            <a:ext cx="6429375" cy="2394978"/>
          </a:xfrm>
          <a:prstGeom prst="rect">
            <a:avLst/>
          </a:prstGeom>
        </p:spPr>
      </p:pic>
      <p:pic>
        <p:nvPicPr>
          <p:cNvPr id="3" name="Audio 2">
            <a:hlinkClick r:id="" action="ppaction://media"/>
            <a:extLst>
              <a:ext uri="{FF2B5EF4-FFF2-40B4-BE49-F238E27FC236}">
                <a16:creationId xmlns:a16="http://schemas.microsoft.com/office/drawing/2014/main" id="{AA696AE2-A2C3-449C-9C9D-9C21AC4A2C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44549243"/>
      </p:ext>
    </p:extLst>
  </p:cSld>
  <p:clrMapOvr>
    <a:masterClrMapping/>
  </p:clrMapOvr>
  <mc:AlternateContent xmlns:mc="http://schemas.openxmlformats.org/markup-compatibility/2006">
    <mc:Choice xmlns:p14="http://schemas.microsoft.com/office/powerpoint/2010/main" Requires="p14">
      <p:transition spd="slow" p14:dur="2000" advTm="22417"/>
    </mc:Choice>
    <mc:Fallback>
      <p:transition spd="slow" advTm="22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Predictive Models</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Predictive models build are built using ‘</a:t>
            </a:r>
            <a:r>
              <a:rPr lang="en-US" dirty="0" err="1"/>
              <a:t>KNeighborsClassifier</a:t>
            </a:r>
            <a:r>
              <a:rPr lang="en-US" dirty="0"/>
              <a:t>’ &amp; ‘Naïve Bayes’.</a:t>
            </a:r>
          </a:p>
        </p:txBody>
      </p:sp>
      <p:pic>
        <p:nvPicPr>
          <p:cNvPr id="7" name="Picture 6">
            <a:extLst>
              <a:ext uri="{FF2B5EF4-FFF2-40B4-BE49-F238E27FC236}">
                <a16:creationId xmlns:a16="http://schemas.microsoft.com/office/drawing/2014/main" id="{AA666A6F-6B96-4D42-AA7C-5097BEDF4ABA}"/>
              </a:ext>
            </a:extLst>
          </p:cNvPr>
          <p:cNvPicPr>
            <a:picLocks noChangeAspect="1"/>
          </p:cNvPicPr>
          <p:nvPr/>
        </p:nvPicPr>
        <p:blipFill>
          <a:blip r:embed="rId4"/>
          <a:stretch>
            <a:fillRect/>
          </a:stretch>
        </p:blipFill>
        <p:spPr>
          <a:xfrm>
            <a:off x="484603" y="1941392"/>
            <a:ext cx="6647717" cy="2365492"/>
          </a:xfrm>
          <a:prstGeom prst="rect">
            <a:avLst/>
          </a:prstGeom>
        </p:spPr>
      </p:pic>
      <p:pic>
        <p:nvPicPr>
          <p:cNvPr id="9" name="Picture 8">
            <a:extLst>
              <a:ext uri="{FF2B5EF4-FFF2-40B4-BE49-F238E27FC236}">
                <a16:creationId xmlns:a16="http://schemas.microsoft.com/office/drawing/2014/main" id="{DCD5B36D-1DD8-49D9-A49C-A622ABDB5736}"/>
              </a:ext>
            </a:extLst>
          </p:cNvPr>
          <p:cNvPicPr>
            <a:picLocks noChangeAspect="1"/>
          </p:cNvPicPr>
          <p:nvPr/>
        </p:nvPicPr>
        <p:blipFill>
          <a:blip r:embed="rId5"/>
          <a:stretch>
            <a:fillRect/>
          </a:stretch>
        </p:blipFill>
        <p:spPr>
          <a:xfrm>
            <a:off x="5016261" y="4345569"/>
            <a:ext cx="6589585" cy="2365492"/>
          </a:xfrm>
          <a:prstGeom prst="rect">
            <a:avLst/>
          </a:prstGeom>
        </p:spPr>
      </p:pic>
      <p:pic>
        <p:nvPicPr>
          <p:cNvPr id="3" name="Audio 2">
            <a:hlinkClick r:id="" action="ppaction://media"/>
            <a:extLst>
              <a:ext uri="{FF2B5EF4-FFF2-40B4-BE49-F238E27FC236}">
                <a16:creationId xmlns:a16="http://schemas.microsoft.com/office/drawing/2014/main" id="{04DA2098-5396-47AB-8A6F-2416728762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7274709"/>
      </p:ext>
    </p:extLst>
  </p:cSld>
  <p:clrMapOvr>
    <a:masterClrMapping/>
  </p:clrMapOvr>
  <mc:AlternateContent xmlns:mc="http://schemas.openxmlformats.org/markup-compatibility/2006">
    <mc:Choice xmlns:p14="http://schemas.microsoft.com/office/powerpoint/2010/main" Requires="p14">
      <p:transition spd="slow" p14:dur="2000" advTm="15690"/>
    </mc:Choice>
    <mc:Fallback>
      <p:transition spd="slow" advTm="15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Confusion Matrix</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Chart shows the good Value in the ‘True Positive’ and ‘False Negative’ compared to ‘False Positive’ and ‘True Negative’ indicates that model is performing as expected.</a:t>
            </a:r>
          </a:p>
        </p:txBody>
      </p:sp>
      <p:pic>
        <p:nvPicPr>
          <p:cNvPr id="6" name="Picture 5">
            <a:extLst>
              <a:ext uri="{FF2B5EF4-FFF2-40B4-BE49-F238E27FC236}">
                <a16:creationId xmlns:a16="http://schemas.microsoft.com/office/drawing/2014/main" id="{012B8648-E9EE-4F09-B953-D06EC9CFC874}"/>
              </a:ext>
            </a:extLst>
          </p:cNvPr>
          <p:cNvPicPr>
            <a:picLocks noChangeAspect="1"/>
          </p:cNvPicPr>
          <p:nvPr/>
        </p:nvPicPr>
        <p:blipFill>
          <a:blip r:embed="rId4"/>
          <a:stretch>
            <a:fillRect/>
          </a:stretch>
        </p:blipFill>
        <p:spPr>
          <a:xfrm>
            <a:off x="3286124" y="2450356"/>
            <a:ext cx="5619750" cy="3705225"/>
          </a:xfrm>
          <a:prstGeom prst="rect">
            <a:avLst/>
          </a:prstGeom>
        </p:spPr>
      </p:pic>
      <p:pic>
        <p:nvPicPr>
          <p:cNvPr id="3" name="Audio 2">
            <a:hlinkClick r:id="" action="ppaction://media"/>
            <a:extLst>
              <a:ext uri="{FF2B5EF4-FFF2-40B4-BE49-F238E27FC236}">
                <a16:creationId xmlns:a16="http://schemas.microsoft.com/office/drawing/2014/main" id="{E1CFD700-15CB-423F-9600-343F670345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3194128"/>
      </p:ext>
    </p:extLst>
  </p:cSld>
  <p:clrMapOvr>
    <a:masterClrMapping/>
  </p:clrMapOvr>
  <mc:AlternateContent xmlns:mc="http://schemas.openxmlformats.org/markup-compatibility/2006">
    <mc:Choice xmlns:p14="http://schemas.microsoft.com/office/powerpoint/2010/main" Requires="p14">
      <p:transition spd="slow" p14:dur="2000" advTm="16916"/>
    </mc:Choice>
    <mc:Fallback>
      <p:transition spd="slow" advTm="16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Classification Report</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Chart shows the good precision and recall values and f1score 0.886 for non-exited customers indicates that model is performing as expected.</a:t>
            </a:r>
          </a:p>
        </p:txBody>
      </p:sp>
      <p:pic>
        <p:nvPicPr>
          <p:cNvPr id="7" name="Picture 6">
            <a:extLst>
              <a:ext uri="{FF2B5EF4-FFF2-40B4-BE49-F238E27FC236}">
                <a16:creationId xmlns:a16="http://schemas.microsoft.com/office/drawing/2014/main" id="{F9B480D0-2802-42CE-A011-781CFD3FC615}"/>
              </a:ext>
            </a:extLst>
          </p:cNvPr>
          <p:cNvPicPr>
            <a:picLocks noChangeAspect="1"/>
          </p:cNvPicPr>
          <p:nvPr/>
        </p:nvPicPr>
        <p:blipFill>
          <a:blip r:embed="rId4"/>
          <a:stretch>
            <a:fillRect/>
          </a:stretch>
        </p:blipFill>
        <p:spPr>
          <a:xfrm>
            <a:off x="2990849" y="2370406"/>
            <a:ext cx="6210300" cy="3200400"/>
          </a:xfrm>
          <a:prstGeom prst="rect">
            <a:avLst/>
          </a:prstGeom>
        </p:spPr>
      </p:pic>
      <p:pic>
        <p:nvPicPr>
          <p:cNvPr id="3" name="Audio 2">
            <a:hlinkClick r:id="" action="ppaction://media"/>
            <a:extLst>
              <a:ext uri="{FF2B5EF4-FFF2-40B4-BE49-F238E27FC236}">
                <a16:creationId xmlns:a16="http://schemas.microsoft.com/office/drawing/2014/main" id="{B1F95386-D7A8-49E5-95DA-10603313C1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75296330"/>
      </p:ext>
    </p:extLst>
  </p:cSld>
  <p:clrMapOvr>
    <a:masterClrMapping/>
  </p:clrMapOvr>
  <mc:AlternateContent xmlns:mc="http://schemas.openxmlformats.org/markup-compatibility/2006">
    <mc:Choice xmlns:p14="http://schemas.microsoft.com/office/powerpoint/2010/main" Requires="p14">
      <p:transition spd="slow" p14:dur="2000" advTm="18121"/>
    </mc:Choice>
    <mc:Fallback>
      <p:transition spd="slow" advTm="18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Business problem &amp; Hypothesis</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6" y="1955407"/>
            <a:ext cx="9371428" cy="3693319"/>
          </a:xfrm>
          <a:prstGeom prst="rect">
            <a:avLst/>
          </a:prstGeom>
          <a:noFill/>
        </p:spPr>
        <p:txBody>
          <a:bodyPr wrap="square" rtlCol="0">
            <a:spAutoFit/>
          </a:bodyPr>
          <a:lstStyle/>
          <a:p>
            <a:pPr algn="just"/>
            <a:r>
              <a:rPr lang="en-US" dirty="0"/>
              <a:t>In financial industry, banks are playing important role in challenging times like now, with COVID pandemic across the globe. People are losing jobs and financial institutions are facing more Customer churn in Bank Accounts.  The increase in Customer Churn rate will result in significant financial loss to commercial banks.  It is very critical for lending institutions like banks to have a prediction model to be able to predict customers churn to better serve the customers and reduce the churn. </a:t>
            </a:r>
          </a:p>
          <a:p>
            <a:pPr algn="just"/>
            <a:endParaRPr lang="en-US" dirty="0"/>
          </a:p>
          <a:p>
            <a:pPr algn="just"/>
            <a:r>
              <a:rPr lang="en-US" dirty="0"/>
              <a:t>I have selected the topic, as I was interested in knowing the variables which influence the Bank Account Customer Churn key factors. As I explore more about the domain, I understand that it’s not same set of rules which is being used across domain and each different banks and credit unions are based on different features and calculations when predicting the churn and the factors which influence them.</a:t>
            </a:r>
          </a:p>
        </p:txBody>
      </p:sp>
      <p:pic>
        <p:nvPicPr>
          <p:cNvPr id="8" name="Audio 7">
            <a:hlinkClick r:id="" action="ppaction://media"/>
            <a:extLst>
              <a:ext uri="{FF2B5EF4-FFF2-40B4-BE49-F238E27FC236}">
                <a16:creationId xmlns:a16="http://schemas.microsoft.com/office/drawing/2014/main" id="{9E19DD7D-C233-4CDA-BE3F-58388F0224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4962246"/>
      </p:ext>
    </p:extLst>
  </p:cSld>
  <p:clrMapOvr>
    <a:masterClrMapping/>
  </p:clrMapOvr>
  <mc:AlternateContent xmlns:mc="http://schemas.openxmlformats.org/markup-compatibility/2006">
    <mc:Choice xmlns:p14="http://schemas.microsoft.com/office/powerpoint/2010/main" Requires="p14">
      <p:transition spd="slow" p14:dur="2000" advTm="69275"/>
    </mc:Choice>
    <mc:Fallback>
      <p:transition spd="slow" advTm="69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ROC Curve</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Chart shows the AUC (Area Under Curve) is at a value of 0.75 indicates that model is performing as expected.</a:t>
            </a:r>
          </a:p>
        </p:txBody>
      </p:sp>
      <p:pic>
        <p:nvPicPr>
          <p:cNvPr id="7" name="Picture 6">
            <a:extLst>
              <a:ext uri="{FF2B5EF4-FFF2-40B4-BE49-F238E27FC236}">
                <a16:creationId xmlns:a16="http://schemas.microsoft.com/office/drawing/2014/main" id="{FFB4FCFB-6152-44DB-AA73-CB2C1EB317D0}"/>
              </a:ext>
            </a:extLst>
          </p:cNvPr>
          <p:cNvPicPr>
            <a:picLocks noChangeAspect="1"/>
          </p:cNvPicPr>
          <p:nvPr/>
        </p:nvPicPr>
        <p:blipFill>
          <a:blip r:embed="rId4"/>
          <a:stretch>
            <a:fillRect/>
          </a:stretch>
        </p:blipFill>
        <p:spPr>
          <a:xfrm>
            <a:off x="3000374" y="2303731"/>
            <a:ext cx="6191250" cy="3267075"/>
          </a:xfrm>
          <a:prstGeom prst="rect">
            <a:avLst/>
          </a:prstGeom>
        </p:spPr>
      </p:pic>
      <p:pic>
        <p:nvPicPr>
          <p:cNvPr id="3" name="Audio 2">
            <a:hlinkClick r:id="" action="ppaction://media"/>
            <a:extLst>
              <a:ext uri="{FF2B5EF4-FFF2-40B4-BE49-F238E27FC236}">
                <a16:creationId xmlns:a16="http://schemas.microsoft.com/office/drawing/2014/main" id="{57F83D84-693D-4A66-BC6B-FA3A3D6FE1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29265421"/>
      </p:ext>
    </p:extLst>
  </p:cSld>
  <p:clrMapOvr>
    <a:masterClrMapping/>
  </p:clrMapOvr>
  <mc:AlternateContent xmlns:mc="http://schemas.openxmlformats.org/markup-compatibility/2006">
    <mc:Choice xmlns:p14="http://schemas.microsoft.com/office/powerpoint/2010/main" Requires="p14">
      <p:transition spd="slow" p14:dur="2000" advTm="11945"/>
    </mc:Choice>
    <mc:Fallback>
      <p:transition spd="slow" advTm="11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Feature Importance</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Given chart shows that Age and Number of Products are most important factors in deciding the Bank Customer Churn followed by Credit Score and Estimated Salary.</a:t>
            </a:r>
          </a:p>
        </p:txBody>
      </p:sp>
      <p:pic>
        <p:nvPicPr>
          <p:cNvPr id="7" name="Picture 6">
            <a:extLst>
              <a:ext uri="{FF2B5EF4-FFF2-40B4-BE49-F238E27FC236}">
                <a16:creationId xmlns:a16="http://schemas.microsoft.com/office/drawing/2014/main" id="{87362DB7-1792-4B1C-B19E-DB4906896C04}"/>
              </a:ext>
            </a:extLst>
          </p:cNvPr>
          <p:cNvPicPr>
            <a:picLocks noChangeAspect="1"/>
          </p:cNvPicPr>
          <p:nvPr/>
        </p:nvPicPr>
        <p:blipFill>
          <a:blip r:embed="rId4"/>
          <a:stretch>
            <a:fillRect/>
          </a:stretch>
        </p:blipFill>
        <p:spPr>
          <a:xfrm>
            <a:off x="2800349" y="2691368"/>
            <a:ext cx="6591300" cy="3171825"/>
          </a:xfrm>
          <a:prstGeom prst="rect">
            <a:avLst/>
          </a:prstGeom>
        </p:spPr>
      </p:pic>
      <p:pic>
        <p:nvPicPr>
          <p:cNvPr id="3" name="Audio 2">
            <a:hlinkClick r:id="" action="ppaction://media"/>
            <a:extLst>
              <a:ext uri="{FF2B5EF4-FFF2-40B4-BE49-F238E27FC236}">
                <a16:creationId xmlns:a16="http://schemas.microsoft.com/office/drawing/2014/main" id="{CB6DAFF5-94D2-4CB4-A757-66DC0D1B50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539332"/>
      </p:ext>
    </p:extLst>
  </p:cSld>
  <p:clrMapOvr>
    <a:masterClrMapping/>
  </p:clrMapOvr>
  <mc:AlternateContent xmlns:mc="http://schemas.openxmlformats.org/markup-compatibility/2006">
    <mc:Choice xmlns:p14="http://schemas.microsoft.com/office/powerpoint/2010/main" Requires="p14">
      <p:transition spd="slow" p14:dur="2000" advTm="23880"/>
    </mc:Choice>
    <mc:Fallback>
      <p:transition spd="slow" advTm="23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Future Analysis Questions </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6" y="2363372"/>
            <a:ext cx="9371428" cy="2308324"/>
          </a:xfrm>
          <a:prstGeom prst="rect">
            <a:avLst/>
          </a:prstGeom>
          <a:noFill/>
        </p:spPr>
        <p:txBody>
          <a:bodyPr wrap="square" rtlCol="0">
            <a:spAutoFit/>
          </a:bodyPr>
          <a:lstStyle/>
          <a:p>
            <a:r>
              <a:rPr lang="en-US" dirty="0"/>
              <a:t>I would like to continue my analysis and try to explore further to find answers to the given questions. </a:t>
            </a:r>
          </a:p>
          <a:p>
            <a:endParaRPr lang="en-US" dirty="0"/>
          </a:p>
          <a:p>
            <a:pPr marL="342900" indent="-342900">
              <a:buFont typeface="+mj-lt"/>
              <a:buAutoNum type="arabicPeriod"/>
            </a:pPr>
            <a:r>
              <a:rPr lang="en-US" dirty="0"/>
              <a:t>With the COVID situation in place, are these features still valid to predict the Bank Customer Churn. </a:t>
            </a:r>
          </a:p>
          <a:p>
            <a:pPr marL="342900" indent="-342900">
              <a:buFont typeface="+mj-lt"/>
              <a:buAutoNum type="arabicPeriod"/>
            </a:pPr>
            <a:r>
              <a:rPr lang="en-US" dirty="0"/>
              <a:t>As with the different type of Churns like Telecom Customer Churn, Credit Card Customer Churn, would these features stay in common across industry. </a:t>
            </a:r>
          </a:p>
          <a:p>
            <a:pPr marL="342900" indent="-342900">
              <a:buFont typeface="+mj-lt"/>
              <a:buAutoNum type="arabicPeriod"/>
            </a:pPr>
            <a:r>
              <a:rPr lang="en-US" dirty="0"/>
              <a:t>Will the feature importance change with respect to geographic location?</a:t>
            </a:r>
          </a:p>
        </p:txBody>
      </p:sp>
      <p:pic>
        <p:nvPicPr>
          <p:cNvPr id="4" name="Audio 3">
            <a:hlinkClick r:id="" action="ppaction://media"/>
            <a:extLst>
              <a:ext uri="{FF2B5EF4-FFF2-40B4-BE49-F238E27FC236}">
                <a16:creationId xmlns:a16="http://schemas.microsoft.com/office/drawing/2014/main" id="{C33F5E05-126C-469F-9C55-EF9DDC53C1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8999762"/>
      </p:ext>
    </p:extLst>
  </p:cSld>
  <p:clrMapOvr>
    <a:masterClrMapping/>
  </p:clrMapOvr>
  <mc:AlternateContent xmlns:mc="http://schemas.openxmlformats.org/markup-compatibility/2006">
    <mc:Choice xmlns:p14="http://schemas.microsoft.com/office/powerpoint/2010/main" Requires="p14">
      <p:transition spd="slow" p14:dur="2000" advTm="64776"/>
    </mc:Choice>
    <mc:Fallback>
      <p:transition spd="slow" advTm="64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Reference</a:t>
            </a:r>
          </a:p>
        </p:txBody>
      </p:sp>
      <p:sp>
        <p:nvSpPr>
          <p:cNvPr id="3" name="TextBox 2">
            <a:extLst>
              <a:ext uri="{FF2B5EF4-FFF2-40B4-BE49-F238E27FC236}">
                <a16:creationId xmlns:a16="http://schemas.microsoft.com/office/drawing/2014/main" id="{AF6228EE-9003-4202-A0FD-AFA97C9C94D1}"/>
              </a:ext>
            </a:extLst>
          </p:cNvPr>
          <p:cNvSpPr txBox="1"/>
          <p:nvPr/>
        </p:nvSpPr>
        <p:spPr>
          <a:xfrm>
            <a:off x="450167" y="1493978"/>
            <a:ext cx="11605846" cy="5078313"/>
          </a:xfrm>
          <a:prstGeom prst="rect">
            <a:avLst/>
          </a:prstGeom>
          <a:noFill/>
        </p:spPr>
        <p:txBody>
          <a:bodyPr wrap="square" rtlCol="0">
            <a:spAutoFit/>
          </a:bodyPr>
          <a:lstStyle/>
          <a:p>
            <a:pPr marL="0" marR="0">
              <a:spcBef>
                <a:spcPts val="0"/>
              </a:spcBef>
              <a:spcAft>
                <a:spcPts val="0"/>
              </a:spcAft>
            </a:pPr>
            <a:r>
              <a:rPr lang="en-US" dirty="0"/>
              <a:t>1. Soumya </a:t>
            </a:r>
            <a:r>
              <a:rPr lang="en-US" dirty="0" err="1"/>
              <a:t>Sethuraman</a:t>
            </a:r>
            <a:r>
              <a:rPr lang="en-US" dirty="0"/>
              <a:t> 2019 - Why Customers Leave &amp; What Can Banks Do?</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Why Customers Leave &amp; What Can Banks Do? | Tiger Analytics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US" dirty="0"/>
              <a:t>2. </a:t>
            </a:r>
            <a:r>
              <a:rPr lang="en-US" dirty="0" err="1"/>
              <a:t>Sina</a:t>
            </a:r>
            <a:r>
              <a:rPr lang="en-US" dirty="0"/>
              <a:t> </a:t>
            </a:r>
            <a:r>
              <a:rPr lang="en-US" dirty="0" err="1"/>
              <a:t>Esmaeilpour</a:t>
            </a:r>
            <a:r>
              <a:rPr lang="en-US" dirty="0"/>
              <a:t> </a:t>
            </a:r>
            <a:r>
              <a:rPr lang="en-US" dirty="0" err="1"/>
              <a:t>Charandabi</a:t>
            </a:r>
            <a:r>
              <a:rPr lang="en-US" dirty="0"/>
              <a:t> - Kent State University - 2020 - Prediction of Customer Churn in Banking Industry</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(PDF) Prediction of Customer Churn in Banking Industry (researchgate.net)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R="0">
              <a:spcBef>
                <a:spcPts val="0"/>
              </a:spcBef>
              <a:spcAft>
                <a:spcPts val="0"/>
              </a:spcAft>
            </a:pPr>
            <a:r>
              <a:rPr lang="en-US" dirty="0"/>
              <a:t>3. Abbas </a:t>
            </a:r>
            <a:r>
              <a:rPr lang="en-US" dirty="0" err="1"/>
              <a:t>Keramati</a:t>
            </a:r>
            <a:r>
              <a:rPr lang="en-US" dirty="0"/>
              <a:t>, Hajar </a:t>
            </a:r>
            <a:r>
              <a:rPr lang="en-US" dirty="0" err="1"/>
              <a:t>Ghaneei</a:t>
            </a:r>
            <a:r>
              <a:rPr lang="en-US" dirty="0"/>
              <a:t> &amp; </a:t>
            </a:r>
            <a:r>
              <a:rPr lang="en-US" dirty="0" err="1"/>
              <a:t>Seyed</a:t>
            </a:r>
            <a:r>
              <a:rPr lang="en-US" dirty="0"/>
              <a:t> Mohammad </a:t>
            </a:r>
            <a:r>
              <a:rPr lang="en-US" dirty="0" err="1"/>
              <a:t>Mirmohammadi</a:t>
            </a:r>
            <a:r>
              <a:rPr lang="en-US" dirty="0"/>
              <a:t> – 2016 - </a:t>
            </a:r>
          </a:p>
          <a:p>
            <a:pPr marR="0">
              <a:spcBef>
                <a:spcPts val="0"/>
              </a:spcBef>
              <a:spcAft>
                <a:spcPts val="0"/>
              </a:spcAft>
            </a:pPr>
            <a:r>
              <a:rPr lang="en-US" dirty="0"/>
              <a:t>Developing a prediction model for customer churn from electronic banking services using data mining</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https://jfin-swufe.springeropen.com/articles/10.1186/s40854-016-0029-6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r>
              <a:rPr lang="en-US" dirty="0"/>
              <a:t>4. Diana </a:t>
            </a:r>
            <a:r>
              <a:rPr lang="en-US" dirty="0" err="1"/>
              <a:t>Kaemingk</a:t>
            </a:r>
            <a:r>
              <a:rPr lang="en-US" dirty="0"/>
              <a:t> - August 29, 2018 - Reducing customer churn for banks and financial institutions</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Reducing customer churn for banks and financial institutions // Qualtrics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R="0">
              <a:spcBef>
                <a:spcPts val="0"/>
              </a:spcBef>
              <a:spcAft>
                <a:spcPts val="0"/>
              </a:spcAft>
            </a:pPr>
            <a:r>
              <a:rPr lang="en-US" dirty="0"/>
              <a:t>5. Nelson </a:t>
            </a:r>
            <a:r>
              <a:rPr lang="en-US" dirty="0" err="1"/>
              <a:t>Belém</a:t>
            </a:r>
            <a:r>
              <a:rPr lang="en-US" dirty="0"/>
              <a:t> da Costa Rosa - November 2018 - Gauging and Foreseeing Customer Churn in the Banking Industry </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TGI0223.pdf (unl.pt)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4" name="Audio 3">
            <a:hlinkClick r:id="" action="ppaction://media"/>
            <a:extLst>
              <a:ext uri="{FF2B5EF4-FFF2-40B4-BE49-F238E27FC236}">
                <a16:creationId xmlns:a16="http://schemas.microsoft.com/office/drawing/2014/main" id="{FA20F150-392F-4B27-8231-E47C152B783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273002"/>
      </p:ext>
    </p:extLst>
  </p:cSld>
  <p:clrMapOvr>
    <a:masterClrMapping/>
  </p:clrMapOvr>
  <mc:AlternateContent xmlns:mc="http://schemas.openxmlformats.org/markup-compatibility/2006">
    <mc:Choice xmlns:p14="http://schemas.microsoft.com/office/powerpoint/2010/main" Requires="p14">
      <p:transition spd="slow" p14:dur="2000" advTm="48736"/>
    </mc:Choice>
    <mc:Fallback>
      <p:transition spd="slow" advTm="48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Solution Method</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6" y="1603714"/>
            <a:ext cx="9371428" cy="4524315"/>
          </a:xfrm>
          <a:prstGeom prst="rect">
            <a:avLst/>
          </a:prstGeom>
          <a:noFill/>
        </p:spPr>
        <p:txBody>
          <a:bodyPr wrap="square" rtlCol="0">
            <a:spAutoFit/>
          </a:bodyPr>
          <a:lstStyle/>
          <a:p>
            <a:pPr algn="just"/>
            <a:r>
              <a:rPr lang="en-US" dirty="0"/>
              <a:t>I see this problem as a classification issue, where we should try to understand and able to predict the customers, who have high Bank Customer Churn chances. </a:t>
            </a:r>
          </a:p>
          <a:p>
            <a:pPr algn="just"/>
            <a:r>
              <a:rPr lang="en-US" dirty="0"/>
              <a:t>Planning to use supervised machine learning algorithm to work on the classification problem to be trained with algorithms like:</a:t>
            </a:r>
          </a:p>
          <a:p>
            <a:endParaRPr lang="en-US" dirty="0"/>
          </a:p>
          <a:p>
            <a:r>
              <a:rPr lang="en-US" dirty="0"/>
              <a:t>1.	Logistic Regression</a:t>
            </a:r>
          </a:p>
          <a:p>
            <a:r>
              <a:rPr lang="en-US" dirty="0"/>
              <a:t>2.	Decision Tree</a:t>
            </a:r>
          </a:p>
          <a:p>
            <a:r>
              <a:rPr lang="en-US" dirty="0"/>
              <a:t>3.	Random Forest</a:t>
            </a:r>
          </a:p>
          <a:p>
            <a:endParaRPr lang="en-US" dirty="0"/>
          </a:p>
          <a:p>
            <a:pPr algn="just"/>
            <a:r>
              <a:rPr lang="en-US" dirty="0"/>
              <a:t>Start with loading data into a data frame and then understand the data, then perform Exploratory Data Analysis (EDA) on the data set. EDA involves doing Univariate and Bivariate Analysis, identify missing values and outliers and fill the gaps with appropriate values.  In the next step, building model with starting from logistic regression and observe the accuracy of the model.  When the accuracy of the of the model is not high, then planning to use Decision Tree and Random Forest to achieve higher accuracy.</a:t>
            </a:r>
          </a:p>
        </p:txBody>
      </p:sp>
      <p:pic>
        <p:nvPicPr>
          <p:cNvPr id="5" name="Audio 4">
            <a:hlinkClick r:id="" action="ppaction://media"/>
            <a:extLst>
              <a:ext uri="{FF2B5EF4-FFF2-40B4-BE49-F238E27FC236}">
                <a16:creationId xmlns:a16="http://schemas.microsoft.com/office/drawing/2014/main" id="{39EAE0CA-C141-4E12-89CE-DB9D80F451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47606156"/>
      </p:ext>
    </p:extLst>
  </p:cSld>
  <p:clrMapOvr>
    <a:masterClrMapping/>
  </p:clrMapOvr>
  <mc:AlternateContent xmlns:mc="http://schemas.openxmlformats.org/markup-compatibility/2006">
    <mc:Choice xmlns:p14="http://schemas.microsoft.com/office/powerpoint/2010/main" Requires="p14">
      <p:transition spd="slow" p14:dur="2000" advTm="85738"/>
    </mc:Choice>
    <mc:Fallback>
      <p:transition spd="slow" advTm="85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Data</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5" y="1477103"/>
            <a:ext cx="10426505" cy="4370427"/>
          </a:xfrm>
          <a:prstGeom prst="rect">
            <a:avLst/>
          </a:prstGeom>
          <a:noFill/>
        </p:spPr>
        <p:txBody>
          <a:bodyPr wrap="square" rtlCol="0">
            <a:spAutoFit/>
          </a:bodyPr>
          <a:lstStyle/>
          <a:p>
            <a:r>
              <a:rPr lang="en-US" dirty="0"/>
              <a:t>Data is sourced from Kaggle, which has all the required variables for prediction.</a:t>
            </a:r>
          </a:p>
          <a:p>
            <a:r>
              <a:rPr lang="en-US" sz="1800" u="sng" dirty="0">
                <a:solidFill>
                  <a:srgbClr val="0000FF"/>
                </a:solidFill>
                <a:effectLst/>
                <a:latin typeface="Times New Roman" panose="02020603050405020304" pitchFamily="18" charset="0"/>
                <a:ea typeface="Calibri" panose="020F0502020204030204" pitchFamily="34" charset="0"/>
                <a:hlinkClick r:id="rId4"/>
              </a:rPr>
              <a:t>https://www.kaggle.com/adammaus/predicting-churn-for-bank-customers?select=Churn_Modelling.csv</a:t>
            </a:r>
            <a:endParaRPr lang="en-US" sz="1800" dirty="0">
              <a:effectLst/>
              <a:latin typeface="Times New Roman" panose="02020603050405020304" pitchFamily="18" charset="0"/>
              <a:ea typeface="Times New Roman" panose="02020603050405020304" pitchFamily="18" charset="0"/>
            </a:endParaRPr>
          </a:p>
          <a:p>
            <a:endParaRPr lang="en-US" b="1" u="sng" dirty="0"/>
          </a:p>
          <a:p>
            <a:r>
              <a:rPr lang="en-US" b="1" dirty="0"/>
              <a:t>  </a:t>
            </a:r>
            <a:r>
              <a:rPr lang="en-US" b="1" u="sng" dirty="0"/>
              <a:t>Variable</a:t>
            </a:r>
            <a:r>
              <a:rPr lang="en-US" b="1" dirty="0"/>
              <a:t>			</a:t>
            </a:r>
            <a:r>
              <a:rPr lang="en-US" b="1" u="sng" dirty="0"/>
              <a:t>Description</a:t>
            </a:r>
          </a:p>
          <a:p>
            <a:pPr marL="171450" marR="0">
              <a:spcBef>
                <a:spcPts val="0"/>
              </a:spcBef>
              <a:spcAft>
                <a:spcPts val="0"/>
              </a:spcAft>
            </a:pPr>
            <a:r>
              <a:rPr lang="en-US" sz="1400" dirty="0" err="1"/>
              <a:t>RowNumber</a:t>
            </a:r>
            <a:r>
              <a:rPr lang="en-US" sz="1400" dirty="0"/>
              <a:t>			Sequence Number</a:t>
            </a:r>
          </a:p>
          <a:p>
            <a:pPr marL="171450" marR="0">
              <a:spcBef>
                <a:spcPts val="0"/>
              </a:spcBef>
              <a:spcAft>
                <a:spcPts val="0"/>
              </a:spcAft>
            </a:pPr>
            <a:r>
              <a:rPr lang="en-US" sz="1400" dirty="0" err="1"/>
              <a:t>CustomerId</a:t>
            </a:r>
            <a:r>
              <a:rPr lang="en-US" sz="1400" dirty="0"/>
              <a:t>			Customer Account Number</a:t>
            </a:r>
          </a:p>
          <a:p>
            <a:pPr marL="171450" marR="0">
              <a:spcBef>
                <a:spcPts val="0"/>
              </a:spcBef>
              <a:spcAft>
                <a:spcPts val="0"/>
              </a:spcAft>
            </a:pPr>
            <a:r>
              <a:rPr lang="en-US" sz="1400" dirty="0"/>
              <a:t>Surname			Customer Name</a:t>
            </a:r>
          </a:p>
          <a:p>
            <a:pPr marL="171450" marR="0">
              <a:spcBef>
                <a:spcPts val="0"/>
              </a:spcBef>
              <a:spcAft>
                <a:spcPts val="0"/>
              </a:spcAft>
            </a:pPr>
            <a:r>
              <a:rPr lang="en-US" sz="1400" dirty="0" err="1"/>
              <a:t>CreditScore</a:t>
            </a:r>
            <a:r>
              <a:rPr lang="en-US" sz="1400" dirty="0"/>
              <a:t>			Credit Score</a:t>
            </a:r>
          </a:p>
          <a:p>
            <a:pPr marL="171450" marR="0">
              <a:spcBef>
                <a:spcPts val="0"/>
              </a:spcBef>
              <a:spcAft>
                <a:spcPts val="0"/>
              </a:spcAft>
            </a:pPr>
            <a:r>
              <a:rPr lang="en-US" sz="1400" dirty="0"/>
              <a:t>Geography			Location Country</a:t>
            </a:r>
          </a:p>
          <a:p>
            <a:pPr marL="171450" marR="0">
              <a:spcBef>
                <a:spcPts val="0"/>
              </a:spcBef>
              <a:spcAft>
                <a:spcPts val="0"/>
              </a:spcAft>
            </a:pPr>
            <a:r>
              <a:rPr lang="en-US" sz="1400" dirty="0"/>
              <a:t>Gender				Male / Female</a:t>
            </a:r>
          </a:p>
          <a:p>
            <a:pPr marL="171450" marR="0">
              <a:spcBef>
                <a:spcPts val="0"/>
              </a:spcBef>
              <a:spcAft>
                <a:spcPts val="0"/>
              </a:spcAft>
            </a:pPr>
            <a:r>
              <a:rPr lang="en-US" sz="1400" dirty="0"/>
              <a:t>Age				Customer Age</a:t>
            </a:r>
          </a:p>
          <a:p>
            <a:pPr marL="171450" marR="0">
              <a:spcBef>
                <a:spcPts val="0"/>
              </a:spcBef>
              <a:spcAft>
                <a:spcPts val="0"/>
              </a:spcAft>
            </a:pPr>
            <a:r>
              <a:rPr lang="en-US" sz="1400" dirty="0"/>
              <a:t>Tenure				Period of time in Years as Customer to the Bank</a:t>
            </a:r>
          </a:p>
          <a:p>
            <a:pPr marL="171450" marR="0">
              <a:spcBef>
                <a:spcPts val="0"/>
              </a:spcBef>
              <a:spcAft>
                <a:spcPts val="0"/>
              </a:spcAft>
            </a:pPr>
            <a:r>
              <a:rPr lang="en-US" sz="1400" dirty="0"/>
              <a:t>Balance				Balance amount in the Bank</a:t>
            </a:r>
          </a:p>
          <a:p>
            <a:pPr marL="171450" marR="0">
              <a:spcBef>
                <a:spcPts val="0"/>
              </a:spcBef>
              <a:spcAft>
                <a:spcPts val="0"/>
              </a:spcAft>
            </a:pPr>
            <a:r>
              <a:rPr lang="en-US" sz="1400" dirty="0" err="1"/>
              <a:t>NumOfProducts</a:t>
            </a:r>
            <a:r>
              <a:rPr lang="en-US" sz="1400" dirty="0"/>
              <a:t>		Number of Products availed by the Customer</a:t>
            </a:r>
          </a:p>
          <a:p>
            <a:pPr marL="171450" marR="0">
              <a:spcBef>
                <a:spcPts val="0"/>
              </a:spcBef>
              <a:spcAft>
                <a:spcPts val="0"/>
              </a:spcAft>
            </a:pPr>
            <a:r>
              <a:rPr lang="en-US" sz="1400" dirty="0" err="1"/>
              <a:t>HasCrCard</a:t>
            </a:r>
            <a:r>
              <a:rPr lang="en-US" sz="1400" dirty="0"/>
              <a:t>			Customer has Credit card </a:t>
            </a:r>
          </a:p>
          <a:p>
            <a:pPr marL="171450" marR="0">
              <a:spcBef>
                <a:spcPts val="0"/>
              </a:spcBef>
              <a:spcAft>
                <a:spcPts val="0"/>
              </a:spcAft>
            </a:pPr>
            <a:r>
              <a:rPr lang="en-US" sz="1400" dirty="0" err="1"/>
              <a:t>IsActiveMember</a:t>
            </a:r>
            <a:r>
              <a:rPr lang="en-US" sz="1400" dirty="0"/>
              <a:t>		Customer Active Member</a:t>
            </a:r>
          </a:p>
          <a:p>
            <a:pPr marL="171450" marR="0">
              <a:spcBef>
                <a:spcPts val="0"/>
              </a:spcBef>
              <a:spcAft>
                <a:spcPts val="0"/>
              </a:spcAft>
            </a:pPr>
            <a:r>
              <a:rPr lang="en-US" sz="1400" dirty="0" err="1"/>
              <a:t>EstimatedSalary</a:t>
            </a:r>
            <a:r>
              <a:rPr lang="en-US" sz="1400" dirty="0"/>
              <a:t>		Customer Salary</a:t>
            </a:r>
          </a:p>
          <a:p>
            <a:pPr marL="171450" marR="0">
              <a:spcBef>
                <a:spcPts val="0"/>
              </a:spcBef>
              <a:spcAft>
                <a:spcPts val="0"/>
              </a:spcAft>
            </a:pPr>
            <a:r>
              <a:rPr lang="en-US" sz="1400" dirty="0"/>
              <a:t>Exited				Customer Churn value</a:t>
            </a:r>
          </a:p>
          <a:p>
            <a:endParaRPr lang="en-US" sz="1000" dirty="0"/>
          </a:p>
        </p:txBody>
      </p:sp>
      <p:pic>
        <p:nvPicPr>
          <p:cNvPr id="4" name="Audio 3">
            <a:hlinkClick r:id="" action="ppaction://media"/>
            <a:extLst>
              <a:ext uri="{FF2B5EF4-FFF2-40B4-BE49-F238E27FC236}">
                <a16:creationId xmlns:a16="http://schemas.microsoft.com/office/drawing/2014/main" id="{53565C0B-0E89-45CA-A44C-11E51FAAC4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6949602"/>
      </p:ext>
    </p:extLst>
  </p:cSld>
  <p:clrMapOvr>
    <a:masterClrMapping/>
  </p:clrMapOvr>
  <mc:AlternateContent xmlns:mc="http://schemas.openxmlformats.org/markup-compatibility/2006">
    <mc:Choice xmlns:p14="http://schemas.microsoft.com/office/powerpoint/2010/main" Requires="p14">
      <p:transition spd="slow" p14:dur="2000" advTm="49677"/>
    </mc:Choice>
    <mc:Fallback>
      <p:transition spd="slow" advTm="4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Exploring Data 1</a:t>
            </a:r>
          </a:p>
        </p:txBody>
      </p:sp>
      <p:sp>
        <p:nvSpPr>
          <p:cNvPr id="7" name="TextBox 6">
            <a:extLst>
              <a:ext uri="{FF2B5EF4-FFF2-40B4-BE49-F238E27FC236}">
                <a16:creationId xmlns:a16="http://schemas.microsoft.com/office/drawing/2014/main" id="{F74DA686-9418-4CEB-9A3B-EB960F3FF32E}"/>
              </a:ext>
            </a:extLst>
          </p:cNvPr>
          <p:cNvSpPr txBox="1"/>
          <p:nvPr/>
        </p:nvSpPr>
        <p:spPr>
          <a:xfrm>
            <a:off x="1151205" y="1477103"/>
            <a:ext cx="10426505" cy="369332"/>
          </a:xfrm>
          <a:prstGeom prst="rect">
            <a:avLst/>
          </a:prstGeom>
          <a:noFill/>
        </p:spPr>
        <p:txBody>
          <a:bodyPr wrap="square" rtlCol="0">
            <a:spAutoFit/>
          </a:bodyPr>
          <a:lstStyle/>
          <a:p>
            <a:r>
              <a:rPr lang="en-US" dirty="0"/>
              <a:t>Read first few lines of the data to observe the data variables.</a:t>
            </a:r>
          </a:p>
        </p:txBody>
      </p:sp>
      <p:pic>
        <p:nvPicPr>
          <p:cNvPr id="9" name="Picture 8">
            <a:extLst>
              <a:ext uri="{FF2B5EF4-FFF2-40B4-BE49-F238E27FC236}">
                <a16:creationId xmlns:a16="http://schemas.microsoft.com/office/drawing/2014/main" id="{C944CCBB-7DF7-49FE-96C2-862BADC8F740}"/>
              </a:ext>
            </a:extLst>
          </p:cNvPr>
          <p:cNvPicPr>
            <a:picLocks noChangeAspect="1"/>
          </p:cNvPicPr>
          <p:nvPr/>
        </p:nvPicPr>
        <p:blipFill>
          <a:blip r:embed="rId4"/>
          <a:stretch>
            <a:fillRect/>
          </a:stretch>
        </p:blipFill>
        <p:spPr>
          <a:xfrm>
            <a:off x="3165817" y="4056330"/>
            <a:ext cx="1752600" cy="1533525"/>
          </a:xfrm>
          <a:prstGeom prst="rect">
            <a:avLst/>
          </a:prstGeom>
        </p:spPr>
      </p:pic>
      <p:pic>
        <p:nvPicPr>
          <p:cNvPr id="11" name="Picture 10">
            <a:extLst>
              <a:ext uri="{FF2B5EF4-FFF2-40B4-BE49-F238E27FC236}">
                <a16:creationId xmlns:a16="http://schemas.microsoft.com/office/drawing/2014/main" id="{8EB8D97B-DBBD-4810-BFA3-4C971E5FA0BB}"/>
              </a:ext>
            </a:extLst>
          </p:cNvPr>
          <p:cNvPicPr>
            <a:picLocks noChangeAspect="1"/>
          </p:cNvPicPr>
          <p:nvPr/>
        </p:nvPicPr>
        <p:blipFill>
          <a:blip r:embed="rId5"/>
          <a:stretch>
            <a:fillRect/>
          </a:stretch>
        </p:blipFill>
        <p:spPr>
          <a:xfrm>
            <a:off x="6194767" y="4046805"/>
            <a:ext cx="1295400" cy="1543050"/>
          </a:xfrm>
          <a:prstGeom prst="rect">
            <a:avLst/>
          </a:prstGeom>
        </p:spPr>
      </p:pic>
      <p:pic>
        <p:nvPicPr>
          <p:cNvPr id="13" name="Picture 12">
            <a:extLst>
              <a:ext uri="{FF2B5EF4-FFF2-40B4-BE49-F238E27FC236}">
                <a16:creationId xmlns:a16="http://schemas.microsoft.com/office/drawing/2014/main" id="{AB76348E-1B04-4D82-BF41-6CC979AFC20B}"/>
              </a:ext>
            </a:extLst>
          </p:cNvPr>
          <p:cNvPicPr>
            <a:picLocks noChangeAspect="1"/>
          </p:cNvPicPr>
          <p:nvPr/>
        </p:nvPicPr>
        <p:blipFill>
          <a:blip r:embed="rId6"/>
          <a:stretch>
            <a:fillRect/>
          </a:stretch>
        </p:blipFill>
        <p:spPr>
          <a:xfrm>
            <a:off x="3165817" y="2049195"/>
            <a:ext cx="4324350" cy="1504950"/>
          </a:xfrm>
          <a:prstGeom prst="rect">
            <a:avLst/>
          </a:prstGeom>
        </p:spPr>
      </p:pic>
      <p:pic>
        <p:nvPicPr>
          <p:cNvPr id="3" name="Audio 2">
            <a:hlinkClick r:id="" action="ppaction://media"/>
            <a:extLst>
              <a:ext uri="{FF2B5EF4-FFF2-40B4-BE49-F238E27FC236}">
                <a16:creationId xmlns:a16="http://schemas.microsoft.com/office/drawing/2014/main" id="{34CD3220-8FBF-4A95-B17A-408E720C96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2467478"/>
      </p:ext>
    </p:extLst>
  </p:cSld>
  <p:clrMapOvr>
    <a:masterClrMapping/>
  </p:clrMapOvr>
  <mc:AlternateContent xmlns:mc="http://schemas.openxmlformats.org/markup-compatibility/2006">
    <mc:Choice xmlns:p14="http://schemas.microsoft.com/office/powerpoint/2010/main" Requires="p14">
      <p:transition spd="slow" p14:dur="2000" advTm="46635"/>
    </mc:Choice>
    <mc:Fallback>
      <p:transition spd="slow" advTm="46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Exploring Data 2</a:t>
            </a:r>
          </a:p>
        </p:txBody>
      </p:sp>
      <p:sp>
        <p:nvSpPr>
          <p:cNvPr id="6" name="TextBox 5">
            <a:extLst>
              <a:ext uri="{FF2B5EF4-FFF2-40B4-BE49-F238E27FC236}">
                <a16:creationId xmlns:a16="http://schemas.microsoft.com/office/drawing/2014/main" id="{1CA33B55-5F8A-42C7-BBB7-BC2F4C36F24B}"/>
              </a:ext>
            </a:extLst>
          </p:cNvPr>
          <p:cNvSpPr txBox="1"/>
          <p:nvPr/>
        </p:nvSpPr>
        <p:spPr>
          <a:xfrm>
            <a:off x="1151205" y="1477103"/>
            <a:ext cx="10426505" cy="4801314"/>
          </a:xfrm>
          <a:prstGeom prst="rect">
            <a:avLst/>
          </a:prstGeom>
          <a:noFill/>
        </p:spPr>
        <p:txBody>
          <a:bodyPr wrap="square" rtlCol="0">
            <a:spAutoFit/>
          </a:bodyPr>
          <a:lstStyle/>
          <a:p>
            <a:r>
              <a:rPr lang="en-US" u="sng" dirty="0"/>
              <a:t>Categorical Features:</a:t>
            </a:r>
            <a:r>
              <a:rPr lang="en-US" dirty="0"/>
              <a:t> Based on the data, below are categorical variables.</a:t>
            </a:r>
          </a:p>
          <a:p>
            <a:pPr marL="342900" indent="-342900">
              <a:buFont typeface="+mj-lt"/>
              <a:buAutoNum type="arabicPeriod"/>
            </a:pPr>
            <a:r>
              <a:rPr lang="en-US" dirty="0"/>
              <a:t>Geography</a:t>
            </a:r>
          </a:p>
          <a:p>
            <a:pPr marL="342900" indent="-342900">
              <a:buFont typeface="+mj-lt"/>
              <a:buAutoNum type="arabicPeriod"/>
            </a:pPr>
            <a:r>
              <a:rPr lang="en-US" dirty="0"/>
              <a:t>Gender</a:t>
            </a:r>
          </a:p>
          <a:p>
            <a:pPr marL="342900" indent="-342900">
              <a:buFont typeface="+mj-lt"/>
              <a:buAutoNum type="arabicPeriod"/>
            </a:pPr>
            <a:r>
              <a:rPr lang="en-US" dirty="0"/>
              <a:t>Exited	1 = Exited, 0 = Not Exited</a:t>
            </a:r>
          </a:p>
          <a:p>
            <a:endParaRPr lang="en-US" dirty="0"/>
          </a:p>
          <a:p>
            <a:r>
              <a:rPr lang="en-US" u="sng" dirty="0"/>
              <a:t>Ordinal Features:</a:t>
            </a:r>
            <a:r>
              <a:rPr lang="en-US" dirty="0"/>
              <a:t> Based on the data with inherent hierarchy, below are ordinal variables.</a:t>
            </a:r>
          </a:p>
          <a:p>
            <a:pPr marL="342900" indent="-342900">
              <a:buFont typeface="+mj-lt"/>
              <a:buAutoNum type="arabicPeriod"/>
            </a:pPr>
            <a:r>
              <a:rPr lang="en-US" dirty="0" err="1"/>
              <a:t>HasCrCard</a:t>
            </a:r>
            <a:endParaRPr lang="en-US" dirty="0"/>
          </a:p>
          <a:p>
            <a:pPr marL="342900" indent="-342900">
              <a:buFont typeface="+mj-lt"/>
              <a:buAutoNum type="arabicPeriod"/>
            </a:pPr>
            <a:r>
              <a:rPr lang="en-US" dirty="0" err="1"/>
              <a:t>IsActiveMember</a:t>
            </a:r>
            <a:endParaRPr lang="en-US" dirty="0"/>
          </a:p>
          <a:p>
            <a:endParaRPr lang="en-US" dirty="0"/>
          </a:p>
          <a:p>
            <a:r>
              <a:rPr lang="en-US" u="sng" dirty="0"/>
              <a:t>Numerical Features:</a:t>
            </a:r>
            <a:r>
              <a:rPr lang="en-US" dirty="0"/>
              <a:t> Based on the numerical data, below are numerical variables.</a:t>
            </a:r>
          </a:p>
          <a:p>
            <a:pPr marL="342900" indent="-342900">
              <a:buFont typeface="+mj-lt"/>
              <a:buAutoNum type="arabicPeriod"/>
            </a:pPr>
            <a:r>
              <a:rPr lang="en-US" dirty="0" err="1"/>
              <a:t>CreditScore</a:t>
            </a:r>
            <a:endParaRPr lang="en-US" dirty="0"/>
          </a:p>
          <a:p>
            <a:pPr marL="342900" indent="-342900">
              <a:buFont typeface="+mj-lt"/>
              <a:buAutoNum type="arabicPeriod"/>
            </a:pPr>
            <a:r>
              <a:rPr lang="en-US" dirty="0"/>
              <a:t>Age</a:t>
            </a:r>
          </a:p>
          <a:p>
            <a:pPr marL="342900" indent="-342900">
              <a:buFont typeface="+mj-lt"/>
              <a:buAutoNum type="arabicPeriod"/>
            </a:pPr>
            <a:r>
              <a:rPr lang="en-US" dirty="0"/>
              <a:t>Tenure</a:t>
            </a:r>
          </a:p>
          <a:p>
            <a:pPr marL="342900" indent="-342900">
              <a:buFont typeface="+mj-lt"/>
              <a:buAutoNum type="arabicPeriod"/>
            </a:pPr>
            <a:r>
              <a:rPr lang="en-US" dirty="0"/>
              <a:t>Balance</a:t>
            </a:r>
          </a:p>
          <a:p>
            <a:pPr marL="342900" indent="-342900">
              <a:buFont typeface="+mj-lt"/>
              <a:buAutoNum type="arabicPeriod"/>
            </a:pPr>
            <a:r>
              <a:rPr lang="en-US" dirty="0" err="1"/>
              <a:t>NumOfProducts</a:t>
            </a:r>
            <a:endParaRPr lang="en-US" dirty="0"/>
          </a:p>
          <a:p>
            <a:pPr marL="342900" indent="-342900">
              <a:buFont typeface="+mj-lt"/>
              <a:buAutoNum type="arabicPeriod"/>
            </a:pPr>
            <a:r>
              <a:rPr lang="en-US" dirty="0" err="1"/>
              <a:t>EstimatedSalary</a:t>
            </a:r>
            <a:endParaRPr lang="en-US" dirty="0"/>
          </a:p>
          <a:p>
            <a:pPr marL="342900" indent="-342900">
              <a:buFont typeface="+mj-lt"/>
              <a:buAutoNum type="arabicPeriod"/>
            </a:pPr>
            <a:endParaRPr lang="en-US" dirty="0"/>
          </a:p>
        </p:txBody>
      </p:sp>
      <p:pic>
        <p:nvPicPr>
          <p:cNvPr id="3" name="Audio 2">
            <a:hlinkClick r:id="" action="ppaction://media"/>
            <a:extLst>
              <a:ext uri="{FF2B5EF4-FFF2-40B4-BE49-F238E27FC236}">
                <a16:creationId xmlns:a16="http://schemas.microsoft.com/office/drawing/2014/main" id="{2799F5FD-234B-49FA-A813-59DCC276AB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7945354"/>
      </p:ext>
    </p:extLst>
  </p:cSld>
  <p:clrMapOvr>
    <a:masterClrMapping/>
  </p:clrMapOvr>
  <mc:AlternateContent xmlns:mc="http://schemas.openxmlformats.org/markup-compatibility/2006">
    <mc:Choice xmlns:p14="http://schemas.microsoft.com/office/powerpoint/2010/main" Requires="p14">
      <p:transition spd="slow" p14:dur="2000" advTm="18934"/>
    </mc:Choice>
    <mc:Fallback>
      <p:transition spd="slow" advTm="18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Exploring Data 3</a:t>
            </a:r>
          </a:p>
        </p:txBody>
      </p:sp>
      <p:sp>
        <p:nvSpPr>
          <p:cNvPr id="6" name="TextBox 5">
            <a:extLst>
              <a:ext uri="{FF2B5EF4-FFF2-40B4-BE49-F238E27FC236}">
                <a16:creationId xmlns:a16="http://schemas.microsoft.com/office/drawing/2014/main" id="{1CA33B55-5F8A-42C7-BBB7-BC2F4C36F24B}"/>
              </a:ext>
            </a:extLst>
          </p:cNvPr>
          <p:cNvSpPr txBox="1"/>
          <p:nvPr/>
        </p:nvSpPr>
        <p:spPr>
          <a:xfrm>
            <a:off x="1151205" y="1477103"/>
            <a:ext cx="10426505" cy="646331"/>
          </a:xfrm>
          <a:prstGeom prst="rect">
            <a:avLst/>
          </a:prstGeom>
          <a:noFill/>
        </p:spPr>
        <p:txBody>
          <a:bodyPr wrap="square" rtlCol="0">
            <a:spAutoFit/>
          </a:bodyPr>
          <a:lstStyle/>
          <a:p>
            <a:r>
              <a:rPr lang="en-US" dirty="0"/>
              <a:t>Retrieve the stats of the data to observe the null values and unique count including the target variable.</a:t>
            </a:r>
          </a:p>
        </p:txBody>
      </p:sp>
      <p:pic>
        <p:nvPicPr>
          <p:cNvPr id="4" name="Picture 3">
            <a:extLst>
              <a:ext uri="{FF2B5EF4-FFF2-40B4-BE49-F238E27FC236}">
                <a16:creationId xmlns:a16="http://schemas.microsoft.com/office/drawing/2014/main" id="{347B810A-691B-4B6A-B0E4-10706DD08008}"/>
              </a:ext>
            </a:extLst>
          </p:cNvPr>
          <p:cNvPicPr>
            <a:picLocks noChangeAspect="1"/>
          </p:cNvPicPr>
          <p:nvPr/>
        </p:nvPicPr>
        <p:blipFill>
          <a:blip r:embed="rId4"/>
          <a:stretch>
            <a:fillRect/>
          </a:stretch>
        </p:blipFill>
        <p:spPr>
          <a:xfrm>
            <a:off x="2109933" y="2411262"/>
            <a:ext cx="3076575" cy="3245836"/>
          </a:xfrm>
          <a:prstGeom prst="rect">
            <a:avLst/>
          </a:prstGeom>
        </p:spPr>
      </p:pic>
      <p:pic>
        <p:nvPicPr>
          <p:cNvPr id="10" name="Picture 9">
            <a:extLst>
              <a:ext uri="{FF2B5EF4-FFF2-40B4-BE49-F238E27FC236}">
                <a16:creationId xmlns:a16="http://schemas.microsoft.com/office/drawing/2014/main" id="{ABE5A334-C009-42EA-9C6F-EB8A912CC7C4}"/>
              </a:ext>
            </a:extLst>
          </p:cNvPr>
          <p:cNvPicPr>
            <a:picLocks noChangeAspect="1"/>
          </p:cNvPicPr>
          <p:nvPr/>
        </p:nvPicPr>
        <p:blipFill>
          <a:blip r:embed="rId5"/>
          <a:stretch>
            <a:fillRect/>
          </a:stretch>
        </p:blipFill>
        <p:spPr>
          <a:xfrm>
            <a:off x="6228103" y="2382687"/>
            <a:ext cx="3076575" cy="3245836"/>
          </a:xfrm>
          <a:prstGeom prst="rect">
            <a:avLst/>
          </a:prstGeom>
        </p:spPr>
      </p:pic>
      <p:pic>
        <p:nvPicPr>
          <p:cNvPr id="3" name="Audio 2">
            <a:hlinkClick r:id="" action="ppaction://media"/>
            <a:extLst>
              <a:ext uri="{FF2B5EF4-FFF2-40B4-BE49-F238E27FC236}">
                <a16:creationId xmlns:a16="http://schemas.microsoft.com/office/drawing/2014/main" id="{925A3FB3-2F9A-40DC-A549-927566DC0C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4998678"/>
      </p:ext>
    </p:extLst>
  </p:cSld>
  <p:clrMapOvr>
    <a:masterClrMapping/>
  </p:clrMapOvr>
  <mc:AlternateContent xmlns:mc="http://schemas.openxmlformats.org/markup-compatibility/2006">
    <mc:Choice xmlns:p14="http://schemas.microsoft.com/office/powerpoint/2010/main" Requires="p14">
      <p:transition spd="slow" p14:dur="2000" advTm="20373"/>
    </mc:Choice>
    <mc:Fallback>
      <p:transition spd="slow" advTm="20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Plots 1</a:t>
            </a:r>
          </a:p>
        </p:txBody>
      </p:sp>
      <p:pic>
        <p:nvPicPr>
          <p:cNvPr id="5" name="Picture 4">
            <a:extLst>
              <a:ext uri="{FF2B5EF4-FFF2-40B4-BE49-F238E27FC236}">
                <a16:creationId xmlns:a16="http://schemas.microsoft.com/office/drawing/2014/main" id="{039F1354-CFBC-4A02-B4E8-B298CDEA5050}"/>
              </a:ext>
            </a:extLst>
          </p:cNvPr>
          <p:cNvPicPr>
            <a:picLocks noChangeAspect="1"/>
          </p:cNvPicPr>
          <p:nvPr/>
        </p:nvPicPr>
        <p:blipFill>
          <a:blip r:embed="rId4"/>
          <a:stretch>
            <a:fillRect/>
          </a:stretch>
        </p:blipFill>
        <p:spPr>
          <a:xfrm>
            <a:off x="1366837" y="1332149"/>
            <a:ext cx="8522752" cy="2557684"/>
          </a:xfrm>
          <a:prstGeom prst="rect">
            <a:avLst/>
          </a:prstGeom>
        </p:spPr>
      </p:pic>
      <p:pic>
        <p:nvPicPr>
          <p:cNvPr id="10" name="Picture 9">
            <a:extLst>
              <a:ext uri="{FF2B5EF4-FFF2-40B4-BE49-F238E27FC236}">
                <a16:creationId xmlns:a16="http://schemas.microsoft.com/office/drawing/2014/main" id="{408C720F-F348-451E-8227-0388E6B892C6}"/>
              </a:ext>
            </a:extLst>
          </p:cNvPr>
          <p:cNvPicPr>
            <a:picLocks noChangeAspect="1"/>
          </p:cNvPicPr>
          <p:nvPr/>
        </p:nvPicPr>
        <p:blipFill>
          <a:blip r:embed="rId5"/>
          <a:stretch>
            <a:fillRect/>
          </a:stretch>
        </p:blipFill>
        <p:spPr>
          <a:xfrm>
            <a:off x="1366836" y="3956061"/>
            <a:ext cx="8522753" cy="2564519"/>
          </a:xfrm>
          <a:prstGeom prst="rect">
            <a:avLst/>
          </a:prstGeom>
        </p:spPr>
      </p:pic>
      <p:pic>
        <p:nvPicPr>
          <p:cNvPr id="3" name="Audio 2">
            <a:hlinkClick r:id="" action="ppaction://media"/>
            <a:extLst>
              <a:ext uri="{FF2B5EF4-FFF2-40B4-BE49-F238E27FC236}">
                <a16:creationId xmlns:a16="http://schemas.microsoft.com/office/drawing/2014/main" id="{0FAF1066-DF42-47FC-965C-686BB55322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4171058"/>
      </p:ext>
    </p:extLst>
  </p:cSld>
  <p:clrMapOvr>
    <a:masterClrMapping/>
  </p:clrMapOvr>
  <mc:AlternateContent xmlns:mc="http://schemas.openxmlformats.org/markup-compatibility/2006">
    <mc:Choice xmlns:p14="http://schemas.microsoft.com/office/powerpoint/2010/main" Requires="p14">
      <p:transition spd="slow" p14:dur="2000" advTm="100180"/>
    </mc:Choice>
    <mc:Fallback>
      <p:transition spd="slow" advTm="100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Plots 2</a:t>
            </a:r>
          </a:p>
        </p:txBody>
      </p:sp>
      <p:pic>
        <p:nvPicPr>
          <p:cNvPr id="4" name="Picture 3">
            <a:extLst>
              <a:ext uri="{FF2B5EF4-FFF2-40B4-BE49-F238E27FC236}">
                <a16:creationId xmlns:a16="http://schemas.microsoft.com/office/drawing/2014/main" id="{450B9986-AEA8-4028-A062-98C36FC19125}"/>
              </a:ext>
            </a:extLst>
          </p:cNvPr>
          <p:cNvPicPr>
            <a:picLocks noChangeAspect="1"/>
          </p:cNvPicPr>
          <p:nvPr/>
        </p:nvPicPr>
        <p:blipFill>
          <a:blip r:embed="rId4"/>
          <a:stretch>
            <a:fillRect/>
          </a:stretch>
        </p:blipFill>
        <p:spPr>
          <a:xfrm>
            <a:off x="1352550" y="1252392"/>
            <a:ext cx="8763956" cy="1786228"/>
          </a:xfrm>
          <a:prstGeom prst="rect">
            <a:avLst/>
          </a:prstGeom>
        </p:spPr>
      </p:pic>
      <p:pic>
        <p:nvPicPr>
          <p:cNvPr id="10" name="Picture 9">
            <a:extLst>
              <a:ext uri="{FF2B5EF4-FFF2-40B4-BE49-F238E27FC236}">
                <a16:creationId xmlns:a16="http://schemas.microsoft.com/office/drawing/2014/main" id="{3C781383-5509-4B06-8E68-2B2B390F3D88}"/>
              </a:ext>
            </a:extLst>
          </p:cNvPr>
          <p:cNvPicPr>
            <a:picLocks noChangeAspect="1"/>
          </p:cNvPicPr>
          <p:nvPr/>
        </p:nvPicPr>
        <p:blipFill>
          <a:blip r:embed="rId5"/>
          <a:stretch>
            <a:fillRect/>
          </a:stretch>
        </p:blipFill>
        <p:spPr>
          <a:xfrm>
            <a:off x="1352551" y="3083969"/>
            <a:ext cx="8763955" cy="1785972"/>
          </a:xfrm>
          <a:prstGeom prst="rect">
            <a:avLst/>
          </a:prstGeom>
        </p:spPr>
      </p:pic>
      <p:pic>
        <p:nvPicPr>
          <p:cNvPr id="13" name="Picture 12">
            <a:extLst>
              <a:ext uri="{FF2B5EF4-FFF2-40B4-BE49-F238E27FC236}">
                <a16:creationId xmlns:a16="http://schemas.microsoft.com/office/drawing/2014/main" id="{EFA2FCBF-A80F-4387-8FBA-18145A97C78B}"/>
              </a:ext>
            </a:extLst>
          </p:cNvPr>
          <p:cNvPicPr>
            <a:picLocks noChangeAspect="1"/>
          </p:cNvPicPr>
          <p:nvPr/>
        </p:nvPicPr>
        <p:blipFill>
          <a:blip r:embed="rId6"/>
          <a:stretch>
            <a:fillRect/>
          </a:stretch>
        </p:blipFill>
        <p:spPr>
          <a:xfrm>
            <a:off x="1371601" y="4922952"/>
            <a:ext cx="8763956" cy="1797278"/>
          </a:xfrm>
          <a:prstGeom prst="rect">
            <a:avLst/>
          </a:prstGeom>
        </p:spPr>
      </p:pic>
      <p:pic>
        <p:nvPicPr>
          <p:cNvPr id="3" name="Audio 2">
            <a:hlinkClick r:id="" action="ppaction://media"/>
            <a:extLst>
              <a:ext uri="{FF2B5EF4-FFF2-40B4-BE49-F238E27FC236}">
                <a16:creationId xmlns:a16="http://schemas.microsoft.com/office/drawing/2014/main" id="{D7F4013B-C1E8-4B36-9EF0-C8FE71846C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7341018"/>
      </p:ext>
    </p:extLst>
  </p:cSld>
  <p:clrMapOvr>
    <a:masterClrMapping/>
  </p:clrMapOvr>
  <mc:AlternateContent xmlns:mc="http://schemas.openxmlformats.org/markup-compatibility/2006">
    <mc:Choice xmlns:p14="http://schemas.microsoft.com/office/powerpoint/2010/main" Requires="p14">
      <p:transition spd="slow" p14:dur="2000" advTm="35211"/>
    </mc:Choice>
    <mc:Fallback>
      <p:transition spd="slow" advTm="3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539</TotalTime>
  <Words>1264</Words>
  <Application>Microsoft Office PowerPoint</Application>
  <PresentationFormat>Widescreen</PresentationFormat>
  <Paragraphs>114</Paragraphs>
  <Slides>23</Slides>
  <Notes>0</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Century Gothic</vt:lpstr>
      <vt:lpstr>Times New Roman</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Bhargava Gaggainpali</dc:creator>
  <cp:lastModifiedBy>Bhargava Gaggainpali</cp:lastModifiedBy>
  <cp:revision>92</cp:revision>
  <dcterms:created xsi:type="dcterms:W3CDTF">2021-04-13T22:23:17Z</dcterms:created>
  <dcterms:modified xsi:type="dcterms:W3CDTF">2021-06-06T00:43:43Z</dcterms:modified>
</cp:coreProperties>
</file>